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23" r:id="rId3"/>
    <p:sldMasterId id="2147483740" r:id="rId4"/>
  </p:sldMasterIdLst>
  <p:notesMasterIdLst>
    <p:notesMasterId r:id="rId29"/>
  </p:notesMasterIdLst>
  <p:handoutMasterIdLst>
    <p:handoutMasterId r:id="rId30"/>
  </p:handoutMasterIdLst>
  <p:sldIdLst>
    <p:sldId id="256" r:id="rId5"/>
    <p:sldId id="298" r:id="rId6"/>
    <p:sldId id="299" r:id="rId7"/>
    <p:sldId id="357" r:id="rId8"/>
    <p:sldId id="358" r:id="rId9"/>
    <p:sldId id="359" r:id="rId10"/>
    <p:sldId id="360" r:id="rId11"/>
    <p:sldId id="361" r:id="rId12"/>
    <p:sldId id="348" r:id="rId13"/>
    <p:sldId id="304" r:id="rId14"/>
    <p:sldId id="349" r:id="rId15"/>
    <p:sldId id="351" r:id="rId16"/>
    <p:sldId id="350" r:id="rId17"/>
    <p:sldId id="362" r:id="rId18"/>
    <p:sldId id="352" r:id="rId19"/>
    <p:sldId id="330" r:id="rId20"/>
    <p:sldId id="354" r:id="rId21"/>
    <p:sldId id="355" r:id="rId22"/>
    <p:sldId id="356" r:id="rId23"/>
    <p:sldId id="363" r:id="rId24"/>
    <p:sldId id="364" r:id="rId25"/>
    <p:sldId id="365" r:id="rId26"/>
    <p:sldId id="366" r:id="rId27"/>
    <p:sldId id="28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58" autoAdjust="0"/>
    <p:restoredTop sz="94660"/>
  </p:normalViewPr>
  <p:slideViewPr>
    <p:cSldViewPr snapToGrid="0">
      <p:cViewPr>
        <p:scale>
          <a:sx n="80" d="100"/>
          <a:sy n="80" d="100"/>
        </p:scale>
        <p:origin x="-418" y="-1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28-Jul-20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28-Jul-20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5726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034413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44071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576597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40896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838255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41800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341496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193607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2090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28209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013215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08100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31149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2567380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72208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2731281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141608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495951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6247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849785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pPr/>
              <a:t>28-Jul-20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28-Jul-20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28-Jul-20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28-Jul-20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28-Jul-20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pPr/>
              <a:t>28-Jul-20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54079-5A83-43EA-8CDC-9E8C3AE68982}"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4855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6605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825027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9535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28-Jul-20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360558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1471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28-Jul-20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85436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18238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79088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649F2B-FB19-44EF-BE26-8F752B446382}"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369464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995AE2-E5AA-4FDE-9F0C-FE1FD93FA2B1}"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542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E25D15-53A2-49D0-B2F3-3252BE25D568}"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85060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50057974"/>
      </p:ext>
    </p:extLst>
  </p:cSld>
  <p:clrMapOvr>
    <a:masterClrMapping/>
  </p:clrMapOvr>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0956077"/>
      </p:ext>
    </p:extLst>
  </p:cSld>
  <p:clrMapOvr>
    <a:masterClrMapping/>
  </p:clrMapOvr>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17714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6495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054079-5A83-43EA-8CDC-9E8C3AE68982}"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932705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F02A9-0D6D-4F1A-A6E1-C7F19E03AD5F}"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08690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72110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F790F-C19B-4FB8-BA94-1247B770CE32}"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883275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8595AB-E6CF-4896-B21C-673FD594AAC1}" type="datetime1">
              <a:rPr lang="en-US" smtClean="0"/>
              <a:pPr/>
              <a:t>28-Jul-20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49106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CC9DC8-8E09-4493-93AC-D8D6FB907909}" type="datetime1">
              <a:rPr lang="en-US" smtClean="0"/>
              <a:pPr/>
              <a:t>28-Jul-20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627570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28-Jul-20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31671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36313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28-Jul-20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57216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17993-CE89-4FA2-A735-7EE0C54FE23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90153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BFA5D9-F851-4180-A931-0B2C67548F69}" type="datetime1">
              <a:rPr lang="en-US" smtClean="0"/>
              <a:pPr/>
              <a:t>28-Jul-20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848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3.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4.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pPr/>
              <a:t>28-Jul-20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pPr/>
              <a:t>28-Jul-20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28-Jul-20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7753724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2A293-E585-4EF2-B166-D3B0E15CA0B4}" type="datetime1">
              <a:rPr lang="en-US" smtClean="0"/>
              <a:pPr/>
              <a:t>28-Jul-20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430560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12</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
        <p:nvSpPr>
          <p:cNvPr id="5" name="Rectangle 2"/>
          <p:cNvSpPr>
            <a:spLocks noChangeArrowheads="1"/>
          </p:cNvSpPr>
          <p:nvPr/>
        </p:nvSpPr>
        <p:spPr bwMode="auto">
          <a:xfrm>
            <a:off x="994610" y="1837823"/>
            <a:ext cx="10443411" cy="4466724"/>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kiến thức cơ bản về tự động Tự động cấp lỏng cho bình bay hơi dùng rơle hiệu nhiệt </a:t>
            </a:r>
            <a:r>
              <a:rPr lang="vi-VN" altLang="en-US" sz="2800" smtClean="0">
                <a:latin typeface="Times New Roman" pitchFamily="18" charset="0"/>
                <a:cs typeface="Times New Roman" pitchFamily="18" charset="0"/>
              </a:rPr>
              <a:t>độ</a:t>
            </a:r>
            <a:r>
              <a:rPr lang="en-US" altLang="en-US" sz="2800" smtClean="0">
                <a:latin typeface="Times New Roman" pitchFamily="18" charset="0"/>
                <a:cs typeface="Times New Roman" pitchFamily="18" charset="0"/>
              </a:rPr>
              <a:t>, van phao</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sơ đồ tự động của hệ thống lạnh </a:t>
            </a:r>
            <a:r>
              <a:rPr lang="en-US" altLang="en-US" sz="2800" smtClean="0">
                <a:latin typeface="Times New Roman" pitchFamily="18" charset="0"/>
                <a:cs typeface="Times New Roman" pitchFamily="18" charset="0"/>
              </a:rPr>
              <a:t>khi </a:t>
            </a:r>
            <a:r>
              <a:rPr lang="vi-VN" altLang="en-US" sz="2800" smtClean="0">
                <a:latin typeface="Times New Roman" pitchFamily="18" charset="0"/>
                <a:cs typeface="Times New Roman" pitchFamily="18" charset="0"/>
              </a:rPr>
              <a:t>Điều </a:t>
            </a:r>
            <a:r>
              <a:rPr lang="vi-VN" altLang="en-US" sz="2800">
                <a:latin typeface="Times New Roman" pitchFamily="18" charset="0"/>
                <a:cs typeface="Times New Roman" pitchFamily="18" charset="0"/>
              </a:rPr>
              <a:t>chỉnh </a:t>
            </a:r>
            <a:r>
              <a:rPr lang="en-US" altLang="en-US" sz="2800" smtClean="0">
                <a:latin typeface="Times New Roman" pitchFamily="18" charset="0"/>
                <a:cs typeface="Times New Roman" pitchFamily="18" charset="0"/>
              </a:rPr>
              <a:t>cấp lỏng</a:t>
            </a:r>
            <a:r>
              <a:rPr lang="vi-VN" altLang="en-US" sz="2800" smtClean="0">
                <a:latin typeface="Times New Roman" pitchFamily="18" charset="0"/>
                <a:cs typeface="Times New Roman" pitchFamily="18" charset="0"/>
              </a:rPr>
              <a:t>.</a:t>
            </a:r>
            <a:r>
              <a:rPr lang="vi-VN" altLang="en-US" sz="2800">
                <a:latin typeface="Times New Roman" pitchFamily="18" charset="0"/>
                <a:cs typeface="Times New Roman" pitchFamily="18" charset="0"/>
              </a:rPr>
              <a:t>	</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1 </a:t>
            </a:r>
            <a:r>
              <a:rPr lang="en-US" altLang="en-US" sz="3200" b="1" smtClean="0">
                <a:latin typeface="Garamond" panose="02020404030301010803" pitchFamily="18" charset="0"/>
              </a:rPr>
              <a:t>: </a:t>
            </a:r>
            <a:r>
              <a:rPr lang="en-US" altLang="en-US" sz="3200">
                <a:latin typeface="Times New Roman" panose="02020603050405020304" pitchFamily="18" charset="0"/>
                <a:cs typeface="Times New Roman" panose="02020603050405020304" pitchFamily="18" charset="0"/>
              </a:rPr>
              <a:t>- Tự động hóa TBBH nhằm thực hiện </a:t>
            </a:r>
            <a:r>
              <a:rPr lang="en-US" altLang="en-US" sz="3200" smtClean="0">
                <a:latin typeface="Times New Roman" panose="02020603050405020304" pitchFamily="18" charset="0"/>
                <a:cs typeface="Times New Roman" panose="02020603050405020304" pitchFamily="18" charset="0"/>
              </a:rPr>
              <a:t>mục </a:t>
            </a:r>
            <a:r>
              <a:rPr lang="en-US" altLang="en-US" sz="3200">
                <a:latin typeface="Times New Roman" panose="02020603050405020304" pitchFamily="18" charset="0"/>
                <a:cs typeface="Times New Roman" panose="02020603050405020304" pitchFamily="18" charset="0"/>
              </a:rPr>
              <a:t>đích chính sau đây:</a:t>
            </a: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Cung </a:t>
            </a:r>
            <a:r>
              <a:rPr lang="vi-VN" altLang="en-US" sz="3200">
                <a:latin typeface="Times New Roman" panose="02020603050405020304" pitchFamily="18" charset="0"/>
                <a:cs typeface="Times New Roman" panose="02020603050405020304" pitchFamily="18" charset="0"/>
              </a:rPr>
              <a:t>cấp môi chất lạnh đầy đủ và liên </a:t>
            </a:r>
            <a:r>
              <a:rPr lang="vi-VN" altLang="en-US" sz="3200" smtClean="0">
                <a:latin typeface="Times New Roman" panose="02020603050405020304" pitchFamily="18" charset="0"/>
                <a:cs typeface="Times New Roman" panose="02020603050405020304" pitchFamily="18" charset="0"/>
              </a:rPr>
              <a:t>tục </a:t>
            </a:r>
            <a:r>
              <a:rPr lang="vi-VN" altLang="en-US" sz="3200">
                <a:latin typeface="Times New Roman" panose="02020603050405020304" pitchFamily="18" charset="0"/>
                <a:cs typeface="Times New Roman" panose="02020603050405020304" pitchFamily="18" charset="0"/>
              </a:rPr>
              <a:t>cho </a:t>
            </a:r>
            <a:r>
              <a:rPr lang="vi-VN" altLang="en-US" sz="3200" smtClean="0">
                <a:latin typeface="Times New Roman" panose="02020603050405020304" pitchFamily="18" charset="0"/>
                <a:cs typeface="Times New Roman" panose="02020603050405020304" pitchFamily="18" charset="0"/>
              </a:rPr>
              <a:t>TBBH.</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Bảo </a:t>
            </a:r>
            <a:r>
              <a:rPr lang="vi-VN" altLang="en-US" sz="3200">
                <a:latin typeface="Times New Roman" panose="02020603050405020304" pitchFamily="18" charset="0"/>
                <a:cs typeface="Times New Roman" panose="02020603050405020304" pitchFamily="18" charset="0"/>
              </a:rPr>
              <a:t>vệ TBBH và hệ thống lạnh bằng cách </a:t>
            </a:r>
            <a:r>
              <a:rPr lang="vi-VN" altLang="en-US" sz="3200" smtClean="0">
                <a:latin typeface="Times New Roman" panose="02020603050405020304" pitchFamily="18" charset="0"/>
                <a:cs typeface="Times New Roman" panose="02020603050405020304" pitchFamily="18" charset="0"/>
              </a:rPr>
              <a:t>xả </a:t>
            </a:r>
            <a:r>
              <a:rPr lang="vi-VN" altLang="en-US" sz="3200">
                <a:latin typeface="Times New Roman" panose="02020603050405020304" pitchFamily="18" charset="0"/>
                <a:cs typeface="Times New Roman" panose="02020603050405020304" pitchFamily="18" charset="0"/>
              </a:rPr>
              <a:t>tuyết để tăng </a:t>
            </a:r>
            <a:r>
              <a:rPr lang="vi-VN" altLang="en-US" sz="3200" smtClean="0">
                <a:latin typeface="Times New Roman" panose="02020603050405020304" pitchFamily="18" charset="0"/>
                <a:cs typeface="Times New Roman" panose="02020603050405020304" pitchFamily="18" charset="0"/>
              </a:rPr>
              <a:t>cường</a:t>
            </a:r>
            <a:r>
              <a:rPr lang="en-US" altLang="en-US" sz="3200" smtClean="0">
                <a:latin typeface="Times New Roman" panose="02020603050405020304" pitchFamily="18" charset="0"/>
                <a:cs typeface="Times New Roman" panose="02020603050405020304" pitchFamily="18" charset="0"/>
              </a:rPr>
              <a:t> năng suất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Ổn định áp suất bay hơi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Tránh hiện tượng va đập thủy lực cho máy nén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10379732" y="303698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a:t>
            </a:r>
            <a:r>
              <a:rPr lang="en-US">
                <a:solidFill>
                  <a:srgbClr val="00B0F0"/>
                </a:solidFill>
                <a:latin typeface="Century Gothic" panose="020B0502020202020204"/>
              </a:rPr>
              <a:t>A</a:t>
            </a:r>
            <a:r>
              <a:rPr lang="en-US" smtClean="0">
                <a:solidFill>
                  <a:srgbClr val="00B0F0"/>
                </a:solidFill>
                <a:latin typeface="Century Gothic" panose="020B0502020202020204"/>
              </a:rPr>
              <a:t>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48400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2 : </a:t>
            </a:r>
            <a:r>
              <a:rPr lang="en-US" altLang="en-US" sz="3200">
                <a:latin typeface="Times New Roman" panose="02020603050405020304" pitchFamily="18" charset="0"/>
                <a:cs typeface="Times New Roman" panose="02020603050405020304" pitchFamily="18" charset="0"/>
              </a:rPr>
              <a:t>- Tự động hóa TBBH nhằm thực hiện </a:t>
            </a:r>
            <a:r>
              <a:rPr lang="en-US" altLang="en-US" sz="3200" smtClean="0">
                <a:latin typeface="Times New Roman" panose="02020603050405020304" pitchFamily="18" charset="0"/>
                <a:cs typeface="Times New Roman" panose="02020603050405020304" pitchFamily="18" charset="0"/>
              </a:rPr>
              <a:t>mục </a:t>
            </a:r>
            <a:r>
              <a:rPr lang="en-US" altLang="en-US" sz="3200">
                <a:latin typeface="Times New Roman" panose="02020603050405020304" pitchFamily="18" charset="0"/>
                <a:cs typeface="Times New Roman" panose="02020603050405020304" pitchFamily="18" charset="0"/>
              </a:rPr>
              <a:t>đích chính sau đây:</a:t>
            </a: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Cung </a:t>
            </a:r>
            <a:r>
              <a:rPr lang="vi-VN" altLang="en-US" sz="3200">
                <a:latin typeface="Times New Roman" panose="02020603050405020304" pitchFamily="18" charset="0"/>
                <a:cs typeface="Times New Roman" panose="02020603050405020304" pitchFamily="18" charset="0"/>
              </a:rPr>
              <a:t>cấp </a:t>
            </a:r>
            <a:r>
              <a:rPr lang="vi-VN" altLang="en-US" sz="3200" smtClean="0">
                <a:latin typeface="Times New Roman" panose="02020603050405020304" pitchFamily="18" charset="0"/>
                <a:cs typeface="Times New Roman" panose="02020603050405020304" pitchFamily="18" charset="0"/>
              </a:rPr>
              <a:t>chất </a:t>
            </a:r>
            <a:r>
              <a:rPr lang="en-US" altLang="en-US" sz="3200" smtClean="0">
                <a:latin typeface="Times New Roman" panose="02020603050405020304" pitchFamily="18" charset="0"/>
                <a:cs typeface="Times New Roman" panose="02020603050405020304" pitchFamily="18" charset="0"/>
              </a:rPr>
              <a:t>tải </a:t>
            </a:r>
            <a:r>
              <a:rPr lang="vi-VN" altLang="en-US" sz="3200" smtClean="0">
                <a:latin typeface="Times New Roman" panose="02020603050405020304" pitchFamily="18" charset="0"/>
                <a:cs typeface="Times New Roman" panose="02020603050405020304" pitchFamily="18" charset="0"/>
              </a:rPr>
              <a:t>lạnh </a:t>
            </a:r>
            <a:r>
              <a:rPr lang="vi-VN" altLang="en-US" sz="3200">
                <a:latin typeface="Times New Roman" panose="02020603050405020304" pitchFamily="18" charset="0"/>
                <a:cs typeface="Times New Roman" panose="02020603050405020304" pitchFamily="18" charset="0"/>
              </a:rPr>
              <a:t>đầy đủ và liên </a:t>
            </a:r>
            <a:r>
              <a:rPr lang="vi-VN" altLang="en-US" sz="3200" smtClean="0">
                <a:latin typeface="Times New Roman" panose="02020603050405020304" pitchFamily="18" charset="0"/>
                <a:cs typeface="Times New Roman" panose="02020603050405020304" pitchFamily="18" charset="0"/>
              </a:rPr>
              <a:t>tục </a:t>
            </a:r>
            <a:r>
              <a:rPr lang="vi-VN" altLang="en-US" sz="3200">
                <a:latin typeface="Times New Roman" panose="02020603050405020304" pitchFamily="18" charset="0"/>
                <a:cs typeface="Times New Roman" panose="02020603050405020304" pitchFamily="18" charset="0"/>
              </a:rPr>
              <a:t>cho </a:t>
            </a:r>
            <a:r>
              <a:rPr lang="vi-VN" altLang="en-US" sz="3200" smtClean="0">
                <a:latin typeface="Times New Roman" panose="02020603050405020304" pitchFamily="18" charset="0"/>
                <a:cs typeface="Times New Roman" panose="02020603050405020304" pitchFamily="18" charset="0"/>
              </a:rPr>
              <a:t>TBBH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Bảo </a:t>
            </a:r>
            <a:r>
              <a:rPr lang="vi-VN" altLang="en-US" sz="3200">
                <a:latin typeface="Times New Roman" panose="02020603050405020304" pitchFamily="18" charset="0"/>
                <a:cs typeface="Times New Roman" panose="02020603050405020304" pitchFamily="18" charset="0"/>
              </a:rPr>
              <a:t>vệ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a:t>
            </a:r>
            <a:r>
              <a:rPr lang="vi-VN" altLang="en-US" sz="3200" smtClean="0">
                <a:latin typeface="Times New Roman" panose="02020603050405020304" pitchFamily="18" charset="0"/>
                <a:cs typeface="Times New Roman" panose="02020603050405020304" pitchFamily="18" charset="0"/>
              </a:rPr>
              <a:t> </a:t>
            </a:r>
            <a:r>
              <a:rPr lang="vi-VN" altLang="en-US" sz="3200">
                <a:latin typeface="Times New Roman" panose="02020603050405020304" pitchFamily="18" charset="0"/>
                <a:cs typeface="Times New Roman" panose="02020603050405020304" pitchFamily="18" charset="0"/>
              </a:rPr>
              <a:t>bằng cách </a:t>
            </a:r>
            <a:r>
              <a:rPr lang="en-US" altLang="en-US" sz="3200" smtClean="0">
                <a:latin typeface="Times New Roman" panose="02020603050405020304" pitchFamily="18" charset="0"/>
                <a:cs typeface="Times New Roman" panose="02020603050405020304" pitchFamily="18" charset="0"/>
              </a:rPr>
              <a:t>gia nhiệt </a:t>
            </a:r>
            <a:r>
              <a:rPr lang="vi-VN" altLang="en-US" sz="3200" smtClean="0">
                <a:latin typeface="Times New Roman" panose="02020603050405020304" pitchFamily="18" charset="0"/>
                <a:cs typeface="Times New Roman" panose="02020603050405020304" pitchFamily="18" charset="0"/>
              </a:rPr>
              <a:t>để </a:t>
            </a:r>
            <a:r>
              <a:rPr lang="vi-VN" altLang="en-US" sz="3200">
                <a:latin typeface="Times New Roman" panose="02020603050405020304" pitchFamily="18" charset="0"/>
                <a:cs typeface="Times New Roman" panose="02020603050405020304" pitchFamily="18" charset="0"/>
              </a:rPr>
              <a:t>tăng </a:t>
            </a:r>
            <a:r>
              <a:rPr lang="vi-VN" altLang="en-US" sz="3200" smtClean="0">
                <a:latin typeface="Times New Roman" panose="02020603050405020304" pitchFamily="18" charset="0"/>
                <a:cs typeface="Times New Roman" panose="02020603050405020304" pitchFamily="18" charset="0"/>
              </a:rPr>
              <a:t>cường</a:t>
            </a:r>
            <a:r>
              <a:rPr lang="en-US" altLang="en-US" sz="3200" smtClean="0">
                <a:latin typeface="Times New Roman" panose="02020603050405020304" pitchFamily="18" charset="0"/>
                <a:cs typeface="Times New Roman" panose="02020603050405020304" pitchFamily="18" charset="0"/>
              </a:rPr>
              <a:t> năng suất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Bảo vệ TBBH và hệ thống lạnh bằng cách </a:t>
            </a:r>
            <a:r>
              <a:rPr lang="vi-VN" altLang="en-US" sz="3200" smtClean="0">
                <a:latin typeface="Times New Roman" panose="02020603050405020304" pitchFamily="18" charset="0"/>
                <a:cs typeface="Times New Roman" panose="02020603050405020304" pitchFamily="18" charset="0"/>
              </a:rPr>
              <a:t>xả </a:t>
            </a:r>
            <a:r>
              <a:rPr lang="vi-VN" altLang="en-US" sz="3200">
                <a:latin typeface="Times New Roman" panose="02020603050405020304" pitchFamily="18" charset="0"/>
                <a:cs typeface="Times New Roman" panose="02020603050405020304" pitchFamily="18" charset="0"/>
              </a:rPr>
              <a:t>tuyết để tăng cường trao đổi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Tránh hiện tượng thay đổi áp suất đột ngột trong  TBBH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605600" y="4855435"/>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9588994" y="5804819"/>
            <a:ext cx="1820498"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83272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3 : </a:t>
            </a:r>
            <a:r>
              <a:rPr lang="vi-VN" altLang="en-US" sz="3200" smtClean="0">
                <a:latin typeface="Times New Roman" panose="02020603050405020304" pitchFamily="18" charset="0"/>
                <a:cs typeface="Times New Roman" panose="02020603050405020304" pitchFamily="18" charset="0"/>
              </a:rPr>
              <a:t>TBBH </a:t>
            </a:r>
            <a:r>
              <a:rPr lang="vi-VN" altLang="en-US" sz="3200">
                <a:latin typeface="Times New Roman" panose="02020603050405020304" pitchFamily="18" charset="0"/>
                <a:cs typeface="Times New Roman" panose="02020603050405020304" pitchFamily="18" charset="0"/>
              </a:rPr>
              <a:t>được chia làm 2 loại chính:</a:t>
            </a: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 bay hơi &amp; Dàn </a:t>
            </a:r>
            <a:r>
              <a:rPr lang="en-US" altLang="en-US" sz="3200" smtClean="0">
                <a:latin typeface="Times New Roman" panose="02020603050405020304" pitchFamily="18" charset="0"/>
                <a:cs typeface="Times New Roman" panose="02020603050405020304" pitchFamily="18" charset="0"/>
              </a:rPr>
              <a:t>ngưng</a:t>
            </a:r>
            <a:r>
              <a:rPr lang="vi-VN" altLang="en-US" sz="3200" smtClean="0">
                <a:latin typeface="Times New Roman" panose="02020603050405020304" pitchFamily="18" charset="0"/>
                <a:cs typeface="Times New Roman" panose="02020603050405020304" pitchFamily="18" charset="0"/>
              </a:rPr>
              <a:t> hơi</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 </a:t>
            </a:r>
            <a:r>
              <a:rPr lang="en-US" altLang="en-US" sz="3200" smtClean="0">
                <a:latin typeface="Times New Roman" panose="02020603050405020304" pitchFamily="18" charset="0"/>
                <a:cs typeface="Times New Roman" panose="02020603050405020304" pitchFamily="18" charset="0"/>
              </a:rPr>
              <a:t>ngưng</a:t>
            </a:r>
            <a:r>
              <a:rPr lang="vi-VN" altLang="en-US" sz="3200" smtClean="0">
                <a:latin typeface="Times New Roman" panose="02020603050405020304" pitchFamily="18" charset="0"/>
                <a:cs typeface="Times New Roman" panose="02020603050405020304" pitchFamily="18" charset="0"/>
              </a:rPr>
              <a:t> </a:t>
            </a:r>
            <a:r>
              <a:rPr lang="en-US" altLang="en-US" sz="3200">
                <a:latin typeface="Times New Roman" panose="02020603050405020304" pitchFamily="18" charset="0"/>
                <a:cs typeface="Times New Roman" panose="02020603050405020304" pitchFamily="18" charset="0"/>
              </a:rPr>
              <a:t>&amp; </a:t>
            </a:r>
            <a:r>
              <a:rPr lang="vi-VN" altLang="en-US" sz="3200">
                <a:latin typeface="Times New Roman" panose="02020603050405020304" pitchFamily="18" charset="0"/>
                <a:cs typeface="Times New Roman" panose="02020603050405020304" pitchFamily="18" charset="0"/>
              </a:rPr>
              <a:t>Bình </a:t>
            </a:r>
            <a:r>
              <a:rPr lang="en-US" altLang="en-US" sz="3200" smtClean="0">
                <a:latin typeface="Times New Roman" panose="02020603050405020304" pitchFamily="18" charset="0"/>
                <a:cs typeface="Times New Roman" panose="02020603050405020304" pitchFamily="18" charset="0"/>
              </a:rPr>
              <a:t>chứa hơi .</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Bình </a:t>
            </a:r>
            <a:r>
              <a:rPr lang="vi-VN" altLang="en-US" sz="3200">
                <a:latin typeface="Times New Roman" panose="02020603050405020304" pitchFamily="18" charset="0"/>
                <a:cs typeface="Times New Roman" panose="02020603050405020304" pitchFamily="18" charset="0"/>
              </a:rPr>
              <a:t>bay hơi </a:t>
            </a:r>
            <a:r>
              <a:rPr lang="en-US" altLang="en-US" sz="3200" smtClean="0">
                <a:latin typeface="Times New Roman" panose="02020603050405020304" pitchFamily="18" charset="0"/>
                <a:cs typeface="Times New Roman" panose="02020603050405020304" pitchFamily="18" charset="0"/>
              </a:rPr>
              <a:t>&amp; </a:t>
            </a:r>
            <a:r>
              <a:rPr lang="vi-VN" altLang="en-US" sz="3200">
                <a:latin typeface="Times New Roman" panose="02020603050405020304" pitchFamily="18" charset="0"/>
                <a:cs typeface="Times New Roman" panose="02020603050405020304" pitchFamily="18" charset="0"/>
              </a:rPr>
              <a:t>Dàn bay </a:t>
            </a:r>
            <a:r>
              <a:rPr lang="vi-VN" altLang="en-US" sz="3200" smtClean="0">
                <a:latin typeface="Times New Roman" panose="02020603050405020304" pitchFamily="18" charset="0"/>
                <a:cs typeface="Times New Roman" panose="02020603050405020304" pitchFamily="18" charset="0"/>
              </a:rPr>
              <a:t>hơi</a:t>
            </a:r>
            <a:r>
              <a:rPr lang="en-US" altLang="en-US" sz="3200" smtClean="0">
                <a:latin typeface="Times New Roman" panose="02020603050405020304" pitchFamily="18" charset="0"/>
                <a:cs typeface="Times New Roman" panose="02020603050405020304" pitchFamily="18" charset="0"/>
              </a:rPr>
              <a:t>.</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a:t>
            </a:r>
            <a:r>
              <a:rPr lang="vi-VN" altLang="en-US" sz="3200" smtClean="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chứa thấp áp &amp; </a:t>
            </a:r>
            <a:r>
              <a:rPr lang="vi-VN" altLang="en-US" sz="3200">
                <a:latin typeface="Times New Roman" panose="02020603050405020304" pitchFamily="18" charset="0"/>
                <a:cs typeface="Times New Roman" panose="02020603050405020304" pitchFamily="18" charset="0"/>
              </a:rPr>
              <a:t>Bình</a:t>
            </a:r>
            <a:r>
              <a:rPr lang="vi-VN" altLang="en-US" sz="3200" smtClean="0">
                <a:latin typeface="Times New Roman" panose="02020603050405020304" pitchFamily="18" charset="0"/>
                <a:cs typeface="Times New Roman" panose="02020603050405020304" pitchFamily="18" charset="0"/>
              </a:rPr>
              <a:t> </a:t>
            </a:r>
            <a:r>
              <a:rPr lang="en-US" altLang="en-US" sz="3200">
                <a:latin typeface="Times New Roman" panose="02020603050405020304" pitchFamily="18" charset="0"/>
                <a:cs typeface="Times New Roman" panose="02020603050405020304" pitchFamily="18" charset="0"/>
              </a:rPr>
              <a:t>chứa </a:t>
            </a:r>
            <a:r>
              <a:rPr lang="en-US" altLang="en-US" sz="3200" smtClean="0">
                <a:latin typeface="Times New Roman" panose="02020603050405020304" pitchFamily="18" charset="0"/>
                <a:cs typeface="Times New Roman" panose="02020603050405020304" pitchFamily="18" charset="0"/>
              </a:rPr>
              <a:t>cao </a:t>
            </a:r>
            <a:r>
              <a:rPr lang="en-US" altLang="en-US" sz="3200">
                <a:latin typeface="Times New Roman" panose="02020603050405020304" pitchFamily="18" charset="0"/>
                <a:cs typeface="Times New Roman" panose="02020603050405020304" pitchFamily="18" charset="0"/>
              </a:rPr>
              <a:t>áp </a:t>
            </a:r>
            <a:r>
              <a:rPr lang="en-US" altLang="en-US" sz="3200" smtClean="0">
                <a:latin typeface="Times New Roman" panose="02020603050405020304" pitchFamily="18" charset="0"/>
                <a:cs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2882652"/>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6830589" y="3582446"/>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423582" y="4353927"/>
            <a:ext cx="1820498"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3</a:t>
            </a:r>
            <a:r>
              <a:rPr lang="en-US" smtClean="0">
                <a:solidFill>
                  <a:srgbClr val="00B0F0"/>
                </a:solidFill>
                <a:latin typeface="Century Gothic" panose="020B0502020202020204"/>
              </a:rPr>
              <a:t>: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99572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4</a:t>
            </a:r>
            <a:r>
              <a:rPr lang="en-US" altLang="en-US" sz="3200" b="1" smtClean="0">
                <a:latin typeface="Garamond" panose="02020404030301010803" pitchFamily="18" charset="0"/>
              </a:rPr>
              <a:t> : </a:t>
            </a:r>
            <a:r>
              <a:rPr lang="vi-VN" altLang="en-US" sz="3200" smtClean="0">
                <a:latin typeface="Times New Roman" panose="02020603050405020304" pitchFamily="18" charset="0"/>
                <a:cs typeface="Times New Roman" panose="02020603050405020304" pitchFamily="18" charset="0"/>
              </a:rPr>
              <a:t>C</a:t>
            </a:r>
            <a:r>
              <a:rPr lang="en-US" altLang="en-US" sz="3200" smtClean="0">
                <a:latin typeface="Times New Roman" panose="02020603050405020304" pitchFamily="18" charset="0"/>
                <a:cs typeface="Times New Roman" panose="02020603050405020304" pitchFamily="18" charset="0"/>
              </a:rPr>
              <a:t>ác</a:t>
            </a:r>
            <a:r>
              <a:rPr lang="vi-VN" altLang="en-US" sz="3200" smtClean="0">
                <a:latin typeface="Times New Roman" panose="02020603050405020304" pitchFamily="18" charset="0"/>
                <a:cs typeface="Times New Roman" panose="02020603050405020304" pitchFamily="18" charset="0"/>
              </a:rPr>
              <a:t> chỉ tiêu </a:t>
            </a:r>
            <a:r>
              <a:rPr lang="vi-VN" altLang="en-US" sz="3200">
                <a:latin typeface="Times New Roman" panose="02020603050405020304" pitchFamily="18" charset="0"/>
                <a:cs typeface="Times New Roman" panose="02020603050405020304" pitchFamily="18" charset="0"/>
              </a:rPr>
              <a:t>cho phép đánh giá mức độ cấp lỏng cho TBBH </a:t>
            </a:r>
            <a:r>
              <a:rPr lang="vi-VN" altLang="en-US" sz="3200" smtClean="0">
                <a:latin typeface="Times New Roman" panose="02020603050405020304" pitchFamily="18" charset="0"/>
                <a:cs typeface="Times New Roman" panose="02020603050405020304" pitchFamily="18" charset="0"/>
              </a:rPr>
              <a:t>là:</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Nhiệt độ </a:t>
            </a:r>
            <a:r>
              <a:rPr lang="vi-VN" altLang="en-US" sz="3200" smtClean="0">
                <a:latin typeface="Times New Roman" panose="02020603050405020304" pitchFamily="18" charset="0"/>
                <a:cs typeface="Times New Roman" panose="02020603050405020304" pitchFamily="18" charset="0"/>
              </a:rPr>
              <a:t>của </a:t>
            </a:r>
            <a:r>
              <a:rPr lang="vi-VN" altLang="en-US" sz="3200">
                <a:latin typeface="Times New Roman" panose="02020603050405020304" pitchFamily="18" charset="0"/>
                <a:cs typeface="Times New Roman" panose="02020603050405020304" pitchFamily="18" charset="0"/>
              </a:rPr>
              <a:t>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 trong bình chứa cao áp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Áp </a:t>
            </a:r>
            <a:r>
              <a:rPr lang="vi-VN" altLang="en-US" sz="3200">
                <a:latin typeface="Times New Roman" panose="02020603050405020304" pitchFamily="18" charset="0"/>
                <a:cs typeface="Times New Roman" panose="02020603050405020304" pitchFamily="18" charset="0"/>
              </a:rPr>
              <a:t>suất bay hơi </a:t>
            </a:r>
            <a:r>
              <a:rPr lang="vi-VN" altLang="en-US" sz="3200" smtClean="0">
                <a:latin typeface="Times New Roman" panose="02020603050405020304" pitchFamily="18" charset="0"/>
                <a:cs typeface="Times New Roman" panose="02020603050405020304" pitchFamily="18" charset="0"/>
              </a:rPr>
              <a:t>P</a:t>
            </a:r>
            <a:r>
              <a:rPr lang="en-US" altLang="en-US" sz="3200" baseline="-25000" smtClean="0">
                <a:latin typeface="Times New Roman" panose="02020603050405020304" pitchFamily="18" charset="0"/>
                <a:cs typeface="Times New Roman" panose="02020603050405020304" pitchFamily="18" charset="0"/>
              </a:rPr>
              <a:t>k </a:t>
            </a:r>
            <a:r>
              <a:rPr lang="vi-VN"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Độ quá </a:t>
            </a:r>
            <a:r>
              <a:rPr lang="en-US" altLang="en-US" sz="3200" smtClean="0">
                <a:latin typeface="Times New Roman" panose="02020603050405020304" pitchFamily="18" charset="0"/>
                <a:cs typeface="Times New Roman" panose="02020603050405020304" pitchFamily="18" charset="0"/>
              </a:rPr>
              <a:t>lạn</a:t>
            </a:r>
            <a:r>
              <a:rPr lang="vi-VN" altLang="en-US" sz="3200" smtClean="0">
                <a:latin typeface="Times New Roman" panose="02020603050405020304" pitchFamily="18" charset="0"/>
                <a:cs typeface="Times New Roman" panose="02020603050405020304" pitchFamily="18" charset="0"/>
              </a:rPr>
              <a:t>h </a:t>
            </a:r>
            <a:r>
              <a:rPr lang="vi-VN" altLang="en-US" sz="3200">
                <a:latin typeface="Times New Roman" panose="02020603050405020304" pitchFamily="18" charset="0"/>
                <a:cs typeface="Times New Roman" panose="02020603050405020304" pitchFamily="18" charset="0"/>
              </a:rPr>
              <a:t>của hơi ra khỏi dàn </a:t>
            </a:r>
            <a:r>
              <a:rPr lang="vi-VN" altLang="en-US" sz="3200" smtClean="0">
                <a:latin typeface="Times New Roman" panose="02020603050405020304" pitchFamily="18" charset="0"/>
                <a:cs typeface="Times New Roman" panose="02020603050405020304" pitchFamily="18" charset="0"/>
              </a:rPr>
              <a:t>lạnh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Mức lỏng của 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5602286" y="4491532"/>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153768" y="5486221"/>
            <a:ext cx="1839734"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3</a:t>
            </a:r>
            <a:r>
              <a:rPr lang="en-US" smtClean="0">
                <a:solidFill>
                  <a:srgbClr val="00B0F0"/>
                </a:solidFill>
                <a:latin typeface="Century Gothic" panose="020B0502020202020204"/>
              </a:rPr>
              <a:t>: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41938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5" name="Rectangle 2"/>
          <p:cNvSpPr>
            <a:spLocks noChangeArrowheads="1"/>
          </p:cNvSpPr>
          <p:nvPr/>
        </p:nvSpPr>
        <p:spPr bwMode="auto">
          <a:xfrm>
            <a:off x="997498" y="2130167"/>
            <a:ext cx="10626985" cy="3506206"/>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5 : </a:t>
            </a:r>
            <a:r>
              <a:rPr lang="vi-VN" altLang="en-US" sz="320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Độ </a:t>
            </a:r>
            <a:r>
              <a:rPr lang="vi-VN" altLang="en-US" sz="3200">
                <a:latin typeface="Times New Roman" panose="02020603050405020304" pitchFamily="18" charset="0"/>
                <a:cs typeface="Times New Roman" panose="02020603050405020304" pitchFamily="18" charset="0"/>
              </a:rPr>
              <a:t>quá nhiệt của hơi ra khỏi dàn </a:t>
            </a:r>
            <a:r>
              <a:rPr lang="vi-VN" altLang="en-US" sz="3200" smtClean="0">
                <a:latin typeface="Times New Roman" panose="02020603050405020304" pitchFamily="18" charset="0"/>
                <a:cs typeface="Times New Roman" panose="02020603050405020304" pitchFamily="18" charset="0"/>
              </a:rPr>
              <a:t>lạnh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Mức </a:t>
            </a:r>
            <a:r>
              <a:rPr lang="vi-VN" altLang="en-US" sz="3200">
                <a:latin typeface="Times New Roman" panose="02020603050405020304" pitchFamily="18" charset="0"/>
                <a:cs typeface="Times New Roman" panose="02020603050405020304" pitchFamily="18" charset="0"/>
              </a:rPr>
              <a:t>lỏng của 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Áp </a:t>
            </a:r>
            <a:r>
              <a:rPr lang="vi-VN" altLang="en-US" sz="3200">
                <a:latin typeface="Times New Roman" panose="02020603050405020304" pitchFamily="18" charset="0"/>
                <a:cs typeface="Times New Roman" panose="02020603050405020304" pitchFamily="18" charset="0"/>
              </a:rPr>
              <a:t>suất bay </a:t>
            </a:r>
            <a:r>
              <a:rPr lang="vi-VN" altLang="en-US" sz="3200" smtClean="0">
                <a:latin typeface="Times New Roman" panose="02020603050405020304" pitchFamily="18" charset="0"/>
                <a:cs typeface="Times New Roman" panose="02020603050405020304" pitchFamily="18" charset="0"/>
              </a:rPr>
              <a:t>hơi P</a:t>
            </a:r>
            <a:r>
              <a:rPr lang="vi-VN" altLang="en-US" sz="3200" baseline="-25000" smtClean="0">
                <a:latin typeface="Times New Roman" panose="02020603050405020304" pitchFamily="18" charset="0"/>
                <a:cs typeface="Times New Roman" panose="02020603050405020304" pitchFamily="18" charset="0"/>
              </a:rPr>
              <a:t>0</a:t>
            </a:r>
            <a:r>
              <a:rPr lang="vi-VN" altLang="en-US" sz="3200" smtClean="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là các </a:t>
            </a:r>
            <a:r>
              <a:rPr lang="vi-VN" sz="3200" smtClean="0">
                <a:latin typeface="Times New Roman" panose="02020603050405020304" pitchFamily="18" charset="0"/>
                <a:ea typeface="Times New Roman" panose="02020603050405020304" pitchFamily="18" charset="0"/>
              </a:rPr>
              <a:t>chỉ </a:t>
            </a:r>
            <a:r>
              <a:rPr lang="vi-VN" sz="3200">
                <a:latin typeface="Times New Roman" panose="02020603050405020304" pitchFamily="18" charset="0"/>
                <a:ea typeface="Times New Roman" panose="02020603050405020304" pitchFamily="18" charset="0"/>
              </a:rPr>
              <a:t>tiêu cho phép </a:t>
            </a:r>
            <a:r>
              <a:rPr lang="en-US" sz="3200" smtClean="0">
                <a:latin typeface="Times New Roman" panose="02020603050405020304" pitchFamily="18" charset="0"/>
                <a:ea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Xem xét </a:t>
            </a:r>
            <a:r>
              <a:rPr lang="vi-VN" altLang="en-US" sz="3200" smtClean="0">
                <a:latin typeface="Times New Roman" panose="02020603050405020304" pitchFamily="18" charset="0"/>
                <a:cs typeface="Times New Roman" panose="02020603050405020304" pitchFamily="18" charset="0"/>
              </a:rPr>
              <a:t>mức </a:t>
            </a:r>
            <a:r>
              <a:rPr lang="vi-VN" altLang="en-US" sz="3200">
                <a:latin typeface="Times New Roman" panose="02020603050405020304" pitchFamily="18" charset="0"/>
                <a:cs typeface="Times New Roman" panose="02020603050405020304" pitchFamily="18" charset="0"/>
              </a:rPr>
              <a:t>độ cấp lỏng cho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đánh </a:t>
            </a:r>
            <a:r>
              <a:rPr lang="vi-VN" altLang="en-US" sz="3200">
                <a:latin typeface="Times New Roman" panose="02020603050405020304" pitchFamily="18" charset="0"/>
                <a:cs typeface="Times New Roman" panose="02020603050405020304" pitchFamily="18" charset="0"/>
              </a:rPr>
              <a:t>giá mức độ cấp lỏng cho </a:t>
            </a:r>
            <a:r>
              <a:rPr lang="vi-VN" altLang="en-US" sz="3200" smtClean="0">
                <a:latin typeface="Times New Roman" panose="02020603050405020304" pitchFamily="18" charset="0"/>
                <a:cs typeface="Times New Roman" panose="02020603050405020304" pitchFamily="18" charset="0"/>
              </a:rPr>
              <a:t>TBBH</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đánh giá </a:t>
            </a:r>
            <a:r>
              <a:rPr lang="en-US" altLang="en-US" sz="3200" smtClean="0">
                <a:latin typeface="Times New Roman" panose="02020603050405020304" pitchFamily="18" charset="0"/>
                <a:cs typeface="Times New Roman" panose="02020603050405020304" pitchFamily="18" charset="0"/>
              </a:rPr>
              <a:t>sự ổn định nhiệt </a:t>
            </a:r>
            <a:r>
              <a:rPr lang="vi-VN" altLang="en-US" sz="3200" smtClean="0">
                <a:latin typeface="Times New Roman" panose="02020603050405020304" pitchFamily="18" charset="0"/>
                <a:cs typeface="Times New Roman" panose="02020603050405020304" pitchFamily="18" charset="0"/>
              </a:rPr>
              <a:t>độ cho </a:t>
            </a:r>
            <a:r>
              <a:rPr lang="vi-VN" altLang="en-US" sz="3200">
                <a:latin typeface="Times New Roman" panose="02020603050405020304" pitchFamily="18" charset="0"/>
                <a:cs typeface="Times New Roman" panose="02020603050405020304" pitchFamily="18" charset="0"/>
              </a:rPr>
              <a:t>TBBH</a:t>
            </a:r>
            <a:r>
              <a:rPr lang="en-US" altLang="en-US" sz="320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Kiểm tra sự dao dộng của môi chất trong</a:t>
            </a:r>
            <a:r>
              <a:rPr lang="vi-VN" altLang="en-US" sz="3200" smtClean="0">
                <a:latin typeface="Times New Roman" panose="02020603050405020304" pitchFamily="18" charset="0"/>
                <a:cs typeface="Times New Roman" panose="02020603050405020304" pitchFamily="18" charset="0"/>
              </a:rPr>
              <a:t> TBBH</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979941" y="3631487"/>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9428058" y="5719252"/>
            <a:ext cx="181088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5:  B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48651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
        <p:nvSpPr>
          <p:cNvPr id="5" name="Rectangle 2"/>
          <p:cNvSpPr>
            <a:spLocks noChangeArrowheads="1"/>
          </p:cNvSpPr>
          <p:nvPr/>
        </p:nvSpPr>
        <p:spPr bwMode="auto">
          <a:xfrm>
            <a:off x="997498" y="2130167"/>
            <a:ext cx="10626985" cy="3506206"/>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6</a:t>
            </a:r>
            <a:r>
              <a:rPr lang="en-US" altLang="en-US" sz="3200" b="1" smtClean="0">
                <a:latin typeface="Garamond" panose="02020404030301010803" pitchFamily="18" charset="0"/>
              </a:rPr>
              <a:t> : </a:t>
            </a:r>
            <a:r>
              <a:rPr lang="vi-VN" altLang="en-US" sz="320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Sử dụng tính chất “ </a:t>
            </a:r>
            <a:r>
              <a:rPr lang="vi-VN" altLang="en-US" sz="3200" smtClean="0">
                <a:latin typeface="Times New Roman" panose="02020603050405020304" pitchFamily="18" charset="0"/>
                <a:cs typeface="Times New Roman" panose="02020603050405020304" pitchFamily="18" charset="0"/>
              </a:rPr>
              <a:t>Độ sai </a:t>
            </a:r>
            <a:r>
              <a:rPr lang="vi-VN" altLang="en-US" sz="3200">
                <a:latin typeface="Times New Roman" panose="02020603050405020304" pitchFamily="18" charset="0"/>
                <a:cs typeface="Times New Roman" panose="02020603050405020304" pitchFamily="18" charset="0"/>
              </a:rPr>
              <a:t>lệch giữa P</a:t>
            </a:r>
            <a:r>
              <a:rPr lang="vi-VN" altLang="en-US" sz="3200" baseline="-25000">
                <a:latin typeface="Times New Roman" panose="02020603050405020304" pitchFamily="18" charset="0"/>
                <a:cs typeface="Times New Roman" panose="02020603050405020304" pitchFamily="18" charset="0"/>
              </a:rPr>
              <a:t>k</a:t>
            </a:r>
            <a:r>
              <a:rPr lang="vi-VN" altLang="en-US" sz="3200">
                <a:latin typeface="Times New Roman" panose="02020603050405020304" pitchFamily="18" charset="0"/>
                <a:cs typeface="Times New Roman" panose="02020603050405020304" pitchFamily="18" charset="0"/>
              </a:rPr>
              <a:t> và  </a:t>
            </a:r>
            <a:r>
              <a:rPr lang="vi-VN" altLang="en-US" sz="3200" smtClean="0">
                <a:latin typeface="Times New Roman" panose="02020603050405020304" pitchFamily="18" charset="0"/>
                <a:cs typeface="Times New Roman" panose="02020603050405020304" pitchFamily="18" charset="0"/>
              </a:rPr>
              <a:t>P</a:t>
            </a:r>
            <a:r>
              <a:rPr lang="vi-VN" altLang="en-US" sz="3200" baseline="-25000" smtClean="0">
                <a:latin typeface="Times New Roman" panose="02020603050405020304" pitchFamily="18" charset="0"/>
                <a:cs typeface="Times New Roman" panose="02020603050405020304" pitchFamily="18" charset="0"/>
              </a:rPr>
              <a:t>0</a:t>
            </a:r>
            <a:r>
              <a:rPr lang="en-US" altLang="en-US" sz="320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 là 1 </a:t>
            </a:r>
            <a:r>
              <a:rPr lang="vi-VN" sz="3200" smtClean="0">
                <a:latin typeface="Times New Roman" panose="02020603050405020304" pitchFamily="18" charset="0"/>
                <a:ea typeface="Times New Roman" panose="02020603050405020304" pitchFamily="18" charset="0"/>
              </a:rPr>
              <a:t>phương </a:t>
            </a:r>
            <a:r>
              <a:rPr lang="vi-VN" sz="3200">
                <a:latin typeface="Times New Roman" panose="02020603050405020304" pitchFamily="18" charset="0"/>
                <a:ea typeface="Times New Roman" panose="02020603050405020304" pitchFamily="18" charset="0"/>
              </a:rPr>
              <a:t>pháp </a:t>
            </a:r>
            <a:r>
              <a:rPr lang="en-US" sz="3200" smtClean="0">
                <a:latin typeface="Times New Roman" panose="02020603050405020304" pitchFamily="18" charset="0"/>
                <a:ea typeface="Times New Roman" panose="02020603050405020304" pitchFamily="18" charset="0"/>
              </a:rPr>
              <a:t> dùng để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cấp </a:t>
            </a:r>
            <a:r>
              <a:rPr lang="en-US" altLang="en-US" sz="3200">
                <a:latin typeface="Times New Roman" panose="02020603050405020304" pitchFamily="18" charset="0"/>
                <a:cs typeface="Times New Roman" panose="02020603050405020304" pitchFamily="18" charset="0"/>
              </a:rPr>
              <a:t>lỏng cho </a:t>
            </a:r>
            <a:r>
              <a:rPr lang="en-US" altLang="en-US" sz="3200" smtClean="0">
                <a:latin typeface="Times New Roman" panose="02020603050405020304" pitchFamily="18" charset="0"/>
                <a:cs typeface="Times New Roman" panose="02020603050405020304" pitchFamily="18" charset="0"/>
              </a:rPr>
              <a:t>TBBH. </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cấp </a:t>
            </a:r>
            <a:r>
              <a:rPr lang="vi-VN" altLang="en-US" sz="3200">
                <a:latin typeface="Times New Roman" panose="02020603050405020304" pitchFamily="18" charset="0"/>
                <a:cs typeface="Times New Roman" panose="02020603050405020304" pitchFamily="18" charset="0"/>
              </a:rPr>
              <a:t>lỏng cho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a:t>
            </a:r>
            <a:r>
              <a:rPr lang="vi-VN" altLang="en-US" sz="32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Ổn định áp suất </a:t>
            </a:r>
            <a:r>
              <a:rPr lang="vi-VN" altLang="en-US" sz="3200" smtClean="0">
                <a:latin typeface="Times New Roman" panose="02020603050405020304" pitchFamily="18" charset="0"/>
                <a:cs typeface="Times New Roman" panose="02020603050405020304" pitchFamily="18" charset="0"/>
              </a:rPr>
              <a:t>cho TBBH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Ổn định áp suất </a:t>
            </a:r>
            <a:r>
              <a:rPr lang="vi-VN" altLang="en-US" sz="3200" smtClean="0">
                <a:latin typeface="Times New Roman" panose="02020603050405020304" pitchFamily="18" charset="0"/>
                <a:cs typeface="Times New Roman" panose="02020603050405020304" pitchFamily="18" charset="0"/>
              </a:rPr>
              <a:t>cho TB</a:t>
            </a:r>
            <a:r>
              <a:rPr lang="en-US" altLang="en-US" sz="3200" smtClean="0">
                <a:latin typeface="Times New Roman" panose="02020603050405020304" pitchFamily="18" charset="0"/>
                <a:cs typeface="Times New Roman" panose="02020603050405020304" pitchFamily="18" charset="0"/>
              </a:rPr>
              <a:t>NT </a:t>
            </a:r>
            <a:r>
              <a:rPr lang="vi-VN"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5260148" y="3171112"/>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057408" y="5756652"/>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6: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59972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
        <p:nvSpPr>
          <p:cNvPr id="5" name="Rectangle 2"/>
          <p:cNvSpPr>
            <a:spLocks noChangeArrowheads="1"/>
          </p:cNvSpPr>
          <p:nvPr/>
        </p:nvSpPr>
        <p:spPr bwMode="auto">
          <a:xfrm>
            <a:off x="994610" y="4581201"/>
            <a:ext cx="1951916" cy="909033"/>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Sơ </a:t>
            </a:r>
            <a:r>
              <a:rPr lang="vi-VN" altLang="en-US" sz="3600" smtClean="0">
                <a:latin typeface="Times New Roman" panose="02020603050405020304" pitchFamily="18" charset="0"/>
                <a:cs typeface="Times New Roman" panose="02020603050405020304" pitchFamily="18" charset="0"/>
              </a:rPr>
              <a:t>đồ</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188261" y="1032269"/>
            <a:ext cx="4401668" cy="3396296"/>
          </a:xfrm>
          <a:prstGeom prst="rect">
            <a:avLst/>
          </a:prstGeom>
          <a:solidFill>
            <a:schemeClr val="tx2">
              <a:lumMod val="60000"/>
              <a:lumOff val="4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pic>
        <p:nvPicPr>
          <p:cNvPr id="11" name="Picture 10" descr="b"/>
          <p:cNvPicPr/>
          <p:nvPr/>
        </p:nvPicPr>
        <p:blipFill>
          <a:blip r:embed="rId3">
            <a:extLst>
              <a:ext uri="{28A0092B-C50C-407E-A947-70E740481C1C}">
                <a14:useLocalDpi xmlns:a14="http://schemas.microsoft.com/office/drawing/2010/main" val="0"/>
              </a:ext>
            </a:extLst>
          </a:blip>
          <a:srcRect/>
          <a:stretch>
            <a:fillRect/>
          </a:stretch>
        </p:blipFill>
        <p:spPr bwMode="auto">
          <a:xfrm>
            <a:off x="4589928" y="1044253"/>
            <a:ext cx="7602071" cy="5948218"/>
          </a:xfrm>
          <a:prstGeom prst="rect">
            <a:avLst/>
          </a:prstGeom>
          <a:noFill/>
          <a:ln>
            <a:noFill/>
          </a:ln>
        </p:spPr>
      </p:pic>
    </p:spTree>
    <p:extLst>
      <p:ext uri="{BB962C8B-B14F-4D97-AF65-F5344CB8AC3E}">
        <p14:creationId xmlns:p14="http://schemas.microsoft.com/office/powerpoint/2010/main" val="839635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
        <p:nvSpPr>
          <p:cNvPr id="5" name="Rectangle 2"/>
          <p:cNvSpPr>
            <a:spLocks noChangeArrowheads="1"/>
          </p:cNvSpPr>
          <p:nvPr/>
        </p:nvSpPr>
        <p:spPr bwMode="auto">
          <a:xfrm>
            <a:off x="709407" y="2996922"/>
            <a:ext cx="10626985" cy="3115178"/>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Sơ đồ cấp lỏng này được áp dụng cho những HTL làm lạnh gián tiếp, dùng chất tải lạnh là nước </a:t>
            </a:r>
            <a:r>
              <a:rPr lang="vi-VN" altLang="en-US" sz="3600">
                <a:solidFill>
                  <a:srgbClr val="FF0000"/>
                </a:solidFill>
                <a:latin typeface="Times New Roman" panose="02020603050405020304" pitchFamily="18" charset="0"/>
                <a:cs typeface="Times New Roman" panose="02020603050405020304" pitchFamily="18" charset="0"/>
              </a:rPr>
              <a:t>hoặc</a:t>
            </a:r>
            <a:r>
              <a:rPr lang="vi-VN" altLang="en-US" sz="3600">
                <a:latin typeface="Times New Roman" panose="02020603050405020304" pitchFamily="18" charset="0"/>
                <a:cs typeface="Times New Roman" panose="02020603050405020304" pitchFamily="18" charset="0"/>
              </a:rPr>
              <a:t> nước muối, cấp lỏng theo kiểu ngập.</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5615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sp>
        <p:nvSpPr>
          <p:cNvPr id="5" name="Rectangle 2"/>
          <p:cNvSpPr>
            <a:spLocks noChangeArrowheads="1"/>
          </p:cNvSpPr>
          <p:nvPr/>
        </p:nvSpPr>
        <p:spPr bwMode="auto">
          <a:xfrm>
            <a:off x="709407" y="3231035"/>
            <a:ext cx="10626985" cy="3115178"/>
          </a:xfrm>
          <a:prstGeom prst="rect">
            <a:avLst/>
          </a:prstGeom>
          <a:noFill/>
          <a:ln>
            <a:noFill/>
          </a:ln>
          <a:extLst/>
        </p:spPr>
        <p:txBody>
          <a:bodyPr/>
          <a:lstStyle/>
          <a:p>
            <a:pPr marL="571500" indent="-571500" algn="just">
              <a:lnSpc>
                <a:spcPct val="150000"/>
              </a:lnSpc>
              <a:buFontTx/>
              <a:buChar char="-"/>
            </a:pPr>
            <a:r>
              <a:rPr lang="vi-VN" altLang="en-US" sz="3600" smtClean="0">
                <a:latin typeface="Times New Roman" panose="02020603050405020304" pitchFamily="18" charset="0"/>
                <a:cs typeface="Times New Roman" panose="02020603050405020304" pitchFamily="18" charset="0"/>
              </a:rPr>
              <a:t>Tín </a:t>
            </a:r>
            <a:r>
              <a:rPr lang="vi-VN" altLang="en-US" sz="3600">
                <a:latin typeface="Times New Roman" panose="02020603050405020304" pitchFamily="18" charset="0"/>
                <a:cs typeface="Times New Roman" panose="02020603050405020304" pitchFamily="18" charset="0"/>
              </a:rPr>
              <a:t>hiệu nhiệt độ vào ( T</a:t>
            </a:r>
            <a:r>
              <a:rPr lang="vi-VN" altLang="en-US" sz="3600" baseline="-25000">
                <a:latin typeface="Times New Roman" panose="02020603050405020304" pitchFamily="18" charset="0"/>
                <a:cs typeface="Times New Roman" panose="02020603050405020304" pitchFamily="18" charset="0"/>
              </a:rPr>
              <a:t>0</a:t>
            </a:r>
            <a:r>
              <a:rPr lang="vi-VN" altLang="en-US" sz="3600">
                <a:latin typeface="Times New Roman" panose="02020603050405020304" pitchFamily="18" charset="0"/>
                <a:cs typeface="Times New Roman" panose="02020603050405020304" pitchFamily="18" charset="0"/>
              </a:rPr>
              <a:t> ) và ra ( T</a:t>
            </a:r>
            <a:r>
              <a:rPr lang="vi-VN" altLang="en-US" sz="3600" baseline="-25000">
                <a:latin typeface="Times New Roman" panose="02020603050405020304" pitchFamily="18" charset="0"/>
                <a:cs typeface="Times New Roman" panose="02020603050405020304" pitchFamily="18" charset="0"/>
              </a:rPr>
              <a:t>hút</a:t>
            </a:r>
            <a:r>
              <a:rPr lang="vi-VN" altLang="en-US" sz="3600">
                <a:latin typeface="Times New Roman" panose="02020603050405020304" pitchFamily="18" charset="0"/>
                <a:cs typeface="Times New Roman" panose="02020603050405020304" pitchFamily="18" charset="0"/>
              </a:rPr>
              <a:t> ) được đưa về relay hiệu nhiệt độ </a:t>
            </a:r>
            <a:r>
              <a:rPr lang="vi-VN" altLang="en-US" sz="3600" smtClean="0">
                <a:latin typeface="Times New Roman" panose="02020603050405020304" pitchFamily="18" charset="0"/>
                <a:cs typeface="Times New Roman" panose="02020603050405020304" pitchFamily="18" charset="0"/>
              </a:rPr>
              <a:t>(</a:t>
            </a:r>
            <a:r>
              <a:rPr lang="en-US" sz="3600">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tự động điều chỉnh van điện từ đóng hoặc mở cấp lỏng cho bình bay hơi. </a:t>
            </a:r>
            <a:endParaRPr lang="en-US" altLang="en-US" sz="3600" smtClean="0">
              <a:latin typeface="Times New Roman" panose="02020603050405020304" pitchFamily="18" charset="0"/>
              <a:cs typeface="Times New Roman" panose="02020603050405020304" pitchFamily="18" charset="0"/>
            </a:endParaRPr>
          </a:p>
          <a:p>
            <a:pPr marL="571500" indent="-571500" algn="just">
              <a:lnSpc>
                <a:spcPct val="150000"/>
              </a:lnSpc>
              <a:buFontTx/>
              <a:buChar char="-"/>
            </a:pPr>
            <a:r>
              <a:rPr lang="vi-VN" altLang="en-US" sz="3600" smtClean="0">
                <a:latin typeface="Times New Roman" panose="02020603050405020304" pitchFamily="18" charset="0"/>
                <a:cs typeface="Times New Roman" panose="02020603050405020304" pitchFamily="18" charset="0"/>
              </a:rPr>
              <a:t>Van </a:t>
            </a:r>
            <a:r>
              <a:rPr lang="vi-VN" altLang="en-US" sz="3600">
                <a:latin typeface="Times New Roman" panose="02020603050405020304" pitchFamily="18" charset="0"/>
                <a:cs typeface="Times New Roman" panose="02020603050405020304" pitchFamily="18" charset="0"/>
              </a:rPr>
              <a:t>tiết lưu tay điều chỉnh cố định để giảm áp suất môi chất từ P</a:t>
            </a:r>
            <a:r>
              <a:rPr lang="vi-VN" altLang="en-US" sz="3600" baseline="-25000">
                <a:latin typeface="Times New Roman" panose="02020603050405020304" pitchFamily="18" charset="0"/>
                <a:cs typeface="Times New Roman" panose="02020603050405020304" pitchFamily="18" charset="0"/>
              </a:rPr>
              <a:t>K</a:t>
            </a:r>
            <a:r>
              <a:rPr lang="vi-VN" altLang="en-US" sz="3600">
                <a:latin typeface="Times New Roman" panose="02020603050405020304" pitchFamily="18" charset="0"/>
                <a:cs typeface="Times New Roman" panose="02020603050405020304" pitchFamily="18" charset="0"/>
              </a:rPr>
              <a:t> xuống </a:t>
            </a:r>
            <a:r>
              <a:rPr lang="vi-VN" altLang="en-US" sz="3600" smtClean="0">
                <a:latin typeface="Times New Roman" panose="02020603050405020304" pitchFamily="18" charset="0"/>
                <a:cs typeface="Times New Roman" panose="02020603050405020304" pitchFamily="18" charset="0"/>
              </a:rPr>
              <a:t>P</a:t>
            </a:r>
            <a:r>
              <a:rPr lang="en-US" altLang="en-US" sz="3600" baseline="-25000" smtClean="0">
                <a:latin typeface="Times New Roman" panose="02020603050405020304" pitchFamily="18" charset="0"/>
                <a:cs typeface="Times New Roman" panose="02020603050405020304" pitchFamily="18" charset="0"/>
              </a:rPr>
              <a:t>0</a:t>
            </a:r>
            <a:r>
              <a:rPr lang="vi-VN" altLang="en-US" sz="3600" smtClean="0">
                <a:latin typeface="Times New Roman" panose="02020603050405020304" pitchFamily="18" charset="0"/>
                <a:cs typeface="Times New Roman" panose="02020603050405020304" pitchFamily="18" charset="0"/>
              </a:rPr>
              <a:t>.</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78109"/>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281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
        <p:nvSpPr>
          <p:cNvPr id="5" name="Rectangle 2"/>
          <p:cNvSpPr>
            <a:spLocks noChangeArrowheads="1"/>
          </p:cNvSpPr>
          <p:nvPr/>
        </p:nvSpPr>
        <p:spPr bwMode="auto">
          <a:xfrm>
            <a:off x="709407" y="3355092"/>
            <a:ext cx="10626985" cy="3115178"/>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Khi hiệu nhiệt độ </a:t>
            </a:r>
            <a:r>
              <a:rPr lang="vi-VN" altLang="en-US" sz="3600" smtClean="0">
                <a:latin typeface="Times New Roman" panose="02020603050405020304" pitchFamily="18" charset="0"/>
                <a:cs typeface="Times New Roman" panose="02020603050405020304" pitchFamily="18" charset="0"/>
              </a:rPr>
              <a:t>(</a:t>
            </a:r>
            <a:r>
              <a:rPr lang="en-US" sz="3600" b="1">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giảm (dư gas), relay hiệu nhiệt độ ngắt mạch van điện từ không cho lỏng môi chất vào bình</a:t>
            </a:r>
            <a:r>
              <a:rPr lang="vi-VN" altLang="en-US" sz="3600" smtClean="0">
                <a:latin typeface="Times New Roman" panose="02020603050405020304" pitchFamily="18" charset="0"/>
                <a:cs typeface="Times New Roman" panose="02020603050405020304" pitchFamily="18" charset="0"/>
              </a:rPr>
              <a:t>.</a:t>
            </a:r>
            <a:endParaRPr lang="vi-VN" altLang="en-US" sz="3600">
              <a:latin typeface="Times New Roman" panose="02020603050405020304" pitchFamily="18" charset="0"/>
              <a:cs typeface="Times New Roman" panose="02020603050405020304"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41462"/>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5846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
        <p:nvSpPr>
          <p:cNvPr id="5" name="Rectangle 2"/>
          <p:cNvSpPr>
            <a:spLocks noChangeArrowheads="1"/>
          </p:cNvSpPr>
          <p:nvPr/>
        </p:nvSpPr>
        <p:spPr bwMode="auto">
          <a:xfrm>
            <a:off x="709407" y="3538929"/>
            <a:ext cx="10626985" cy="3115178"/>
          </a:xfrm>
          <a:prstGeom prst="rect">
            <a:avLst/>
          </a:prstGeom>
          <a:noFill/>
          <a:ln>
            <a:noFill/>
          </a:ln>
          <a:extLst/>
        </p:spPr>
        <p:txBody>
          <a:bodyPr/>
          <a:lstStyle/>
          <a:p>
            <a:pPr algn="just">
              <a:lnSpc>
                <a:spcPct val="150000"/>
              </a:lnSpc>
            </a:pPr>
            <a:r>
              <a:rPr lang="vi-VN" altLang="en-US" sz="3600" smtClean="0">
                <a:latin typeface="Times New Roman" panose="02020603050405020304" pitchFamily="18" charset="0"/>
                <a:cs typeface="Times New Roman" panose="02020603050405020304" pitchFamily="18" charset="0"/>
              </a:rPr>
              <a:t>- </a:t>
            </a:r>
            <a:r>
              <a:rPr lang="vi-VN" altLang="en-US" sz="3600">
                <a:latin typeface="Times New Roman" panose="02020603050405020304" pitchFamily="18" charset="0"/>
                <a:cs typeface="Times New Roman" panose="02020603050405020304" pitchFamily="18" charset="0"/>
              </a:rPr>
              <a:t>Khi hiệu nhiệt độ </a:t>
            </a:r>
            <a:r>
              <a:rPr lang="vi-VN" altLang="en-US" sz="3600" smtClean="0">
                <a:latin typeface="Times New Roman" panose="02020603050405020304" pitchFamily="18" charset="0"/>
                <a:cs typeface="Times New Roman" panose="02020603050405020304" pitchFamily="18" charset="0"/>
              </a:rPr>
              <a:t>(</a:t>
            </a:r>
            <a:r>
              <a:rPr lang="en-US" sz="3600" b="1">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tăng (thiếu gas), relay hiệu nhiệt độ đóng mạch cho van điện từ mở ra cấp lỏng cho bình bay hơi.</a:t>
            </a: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92223"/>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50676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
        <p:nvSpPr>
          <p:cNvPr id="5" name="Rectangle 2"/>
          <p:cNvSpPr>
            <a:spLocks noChangeArrowheads="1"/>
          </p:cNvSpPr>
          <p:nvPr/>
        </p:nvSpPr>
        <p:spPr bwMode="auto">
          <a:xfrm>
            <a:off x="709407" y="3538929"/>
            <a:ext cx="10626985" cy="3115178"/>
          </a:xfrm>
          <a:prstGeom prst="rect">
            <a:avLst/>
          </a:prstGeom>
          <a:noFill/>
          <a:ln>
            <a:noFill/>
          </a:ln>
          <a:extLst/>
        </p:spPr>
        <p:txBody>
          <a:bodyPr/>
          <a:lstStyle/>
          <a:p>
            <a:pPr algn="just">
              <a:lnSpc>
                <a:spcPct val="150000"/>
              </a:lnSpc>
            </a:pPr>
            <a:r>
              <a:rPr lang="vi-VN" altLang="en-US" sz="3600" smtClean="0">
                <a:latin typeface="Times New Roman" panose="02020603050405020304" pitchFamily="18" charset="0"/>
                <a:cs typeface="Times New Roman" panose="02020603050405020304" pitchFamily="18" charset="0"/>
              </a:rPr>
              <a:t>- </a:t>
            </a:r>
            <a:r>
              <a:rPr lang="en-US" altLang="en-US" sz="3600" smtClean="0">
                <a:latin typeface="Times New Roman" panose="02020603050405020304" pitchFamily="18" charset="0"/>
                <a:cs typeface="Times New Roman" panose="02020603050405020304" pitchFamily="18" charset="0"/>
              </a:rPr>
              <a:t>Lượng môi chất vào bình cần khống chế để có lưu lượng lớn hơn lưu lượng hơi được hút về máy nén. Như vậy, mức lỏng trong bình bay hơi dao động chung quanh giá trị đặt trước.</a:t>
            </a:r>
            <a:endParaRPr lang="vi-VN" altLang="en-US" sz="3600">
              <a:latin typeface="Times New Roman" panose="02020603050405020304" pitchFamily="18" charset="0"/>
              <a:cs typeface="Times New Roman" panose="02020603050405020304"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92223"/>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7818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5" name="Rectangle 2"/>
          <p:cNvSpPr>
            <a:spLocks noChangeArrowheads="1"/>
          </p:cNvSpPr>
          <p:nvPr/>
        </p:nvSpPr>
        <p:spPr bwMode="auto">
          <a:xfrm>
            <a:off x="709407" y="3538929"/>
            <a:ext cx="10626985" cy="3115178"/>
          </a:xfrm>
          <a:prstGeom prst="rect">
            <a:avLst/>
          </a:prstGeom>
          <a:noFill/>
          <a:ln>
            <a:noFill/>
          </a:ln>
          <a:extLst/>
        </p:spPr>
        <p:txBody>
          <a:bodyPr/>
          <a:lstStyle/>
          <a:p>
            <a:pPr algn="just">
              <a:lnSpc>
                <a:spcPct val="150000"/>
              </a:lnSpc>
            </a:pPr>
            <a:r>
              <a:rPr lang="en-US" altLang="en-US" sz="3600" smtClean="0">
                <a:latin typeface="Times New Roman" panose="02020603050405020304" pitchFamily="18" charset="0"/>
                <a:cs typeface="Times New Roman" panose="02020603050405020304" pitchFamily="18" charset="0"/>
              </a:rPr>
              <a:t>- </a:t>
            </a:r>
            <a:r>
              <a:rPr lang="vi-VN" altLang="en-US" sz="3600" smtClean="0">
                <a:latin typeface="Times New Roman" panose="02020603050405020304" pitchFamily="18" charset="0"/>
                <a:cs typeface="Times New Roman" panose="02020603050405020304" pitchFamily="18" charset="0"/>
              </a:rPr>
              <a:t>khi </a:t>
            </a:r>
            <a:r>
              <a:rPr lang="vi-VN" altLang="en-US" sz="3600">
                <a:latin typeface="Times New Roman" panose="02020603050405020304" pitchFamily="18" charset="0"/>
                <a:cs typeface="Times New Roman" panose="02020603050405020304" pitchFamily="18" charset="0"/>
              </a:rPr>
              <a:t>rơle hiệu nhiệt độ hỏng sẽ không kiểm soát được mức lỏng trong bình bay hơi, dẫn tới tình trạng ngập dịch MN.</a:t>
            </a: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64228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927363"/>
            <a:ext cx="2501625" cy="57631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latin typeface="Times New Roman" panose="02020603050405020304" pitchFamily="18" charset="0"/>
                <a:ea typeface="Times New Roman" panose="02020603050405020304" pitchFamily="18" charset="0"/>
                <a:cs typeface="Times New Roman" panose="02020603050405020304" pitchFamily="18" charset="0"/>
              </a:rPr>
              <a:t> Nhược điểm</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125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1116342" y="2336800"/>
            <a:ext cx="1766519"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Sơ đồ</a:t>
            </a:r>
            <a:endParaRPr lang="en-US" sz="3200">
              <a:latin typeface="Times New Roman" panose="02020603050405020304" pitchFamily="18" charset="0"/>
              <a:cs typeface="Times New Roman" panose="02020603050405020304" pitchFamily="18" charset="0"/>
            </a:endParaRPr>
          </a:p>
        </p:txBody>
      </p:sp>
      <p:pic>
        <p:nvPicPr>
          <p:cNvPr id="9" name="Picture 8" descr="b"/>
          <p:cNvPicPr/>
          <p:nvPr/>
        </p:nvPicPr>
        <p:blipFill>
          <a:blip r:embed="rId3">
            <a:extLst>
              <a:ext uri="{28A0092B-C50C-407E-A947-70E740481C1C}">
                <a14:useLocalDpi xmlns:a14="http://schemas.microsoft.com/office/drawing/2010/main" val="0"/>
              </a:ext>
            </a:extLst>
          </a:blip>
          <a:srcRect/>
          <a:stretch>
            <a:fillRect/>
          </a:stretch>
        </p:blipFill>
        <p:spPr bwMode="auto">
          <a:xfrm>
            <a:off x="2629273" y="1875169"/>
            <a:ext cx="7267762" cy="4982831"/>
          </a:xfrm>
          <a:prstGeom prst="rect">
            <a:avLst/>
          </a:prstGeom>
          <a:noFill/>
          <a:ln>
            <a:noFill/>
          </a:ln>
        </p:spPr>
      </p:pic>
    </p:spTree>
    <p:extLst>
      <p:ext uri="{BB962C8B-B14F-4D97-AF65-F5344CB8AC3E}">
        <p14:creationId xmlns:p14="http://schemas.microsoft.com/office/powerpoint/2010/main" val="29058361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812513" y="2647870"/>
            <a:ext cx="10426425" cy="3046988"/>
          </a:xfrm>
          <a:prstGeom prst="rect">
            <a:avLst/>
          </a:prstGeom>
        </p:spPr>
        <p:txBody>
          <a:bodyPr wrap="square">
            <a:spAutoFit/>
          </a:bodyPr>
          <a:lstStyle/>
          <a:p>
            <a:pPr marL="457200" indent="-457200">
              <a:lnSpc>
                <a:spcPct val="150000"/>
              </a:lnSpc>
              <a:buFontTx/>
              <a:buChar char="-"/>
            </a:pPr>
            <a:r>
              <a:rPr lang="vi-VN" sz="3200" smtClean="0">
                <a:latin typeface="+mj-lt"/>
              </a:rPr>
              <a:t>Buồng </a:t>
            </a:r>
            <a:r>
              <a:rPr lang="vi-VN" sz="3200">
                <a:latin typeface="+mj-lt"/>
              </a:rPr>
              <a:t>phao (2) được nối với bình bay hơi (4) nhờ đường cân bằng hơi (3) và đường cân bằng lỏng (5</a:t>
            </a:r>
            <a:r>
              <a:rPr lang="vi-VN" sz="3200" smtClean="0">
                <a:latin typeface="+mj-lt"/>
              </a:rPr>
              <a:t>).</a:t>
            </a:r>
            <a:endParaRPr lang="en-US" sz="3200" smtClean="0">
              <a:latin typeface="+mj-lt"/>
            </a:endParaRPr>
          </a:p>
          <a:p>
            <a:pPr marL="457200" indent="-457200">
              <a:lnSpc>
                <a:spcPct val="150000"/>
              </a:lnSpc>
              <a:buFontTx/>
              <a:buChar char="-"/>
            </a:pPr>
            <a:r>
              <a:rPr lang="vi-VN" sz="3200" smtClean="0">
                <a:latin typeface="+mj-lt"/>
              </a:rPr>
              <a:t>Như </a:t>
            </a:r>
            <a:r>
              <a:rPr lang="vi-VN" sz="3200">
                <a:latin typeface="+mj-lt"/>
              </a:rPr>
              <a:t>vậy mức lỏng của bình bay hơi cũng chính là mức lỏng của buồng phao theo nguyên tắc bình thông nhau. </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8108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940821" y="2696190"/>
            <a:ext cx="10953926" cy="3785652"/>
          </a:xfrm>
          <a:prstGeom prst="rect">
            <a:avLst/>
          </a:prstGeom>
        </p:spPr>
        <p:txBody>
          <a:bodyPr wrap="square">
            <a:spAutoFit/>
          </a:bodyPr>
          <a:lstStyle/>
          <a:p>
            <a:pPr marL="457200" indent="-457200">
              <a:lnSpc>
                <a:spcPct val="150000"/>
              </a:lnSpc>
              <a:buFontTx/>
              <a:buChar char="-"/>
            </a:pPr>
            <a:r>
              <a:rPr lang="vi-VN" sz="3200" smtClean="0">
                <a:latin typeface="+mj-lt"/>
              </a:rPr>
              <a:t>Tín </a:t>
            </a:r>
            <a:r>
              <a:rPr lang="vi-VN" sz="3200">
                <a:latin typeface="+mj-lt"/>
              </a:rPr>
              <a:t>hiệu lên xuống của mức lỏng trong bình bay hơi biến thành tín hiệu lên </a:t>
            </a:r>
            <a:r>
              <a:rPr lang="vi-VN" sz="3200" smtClean="0">
                <a:latin typeface="+mj-lt"/>
              </a:rPr>
              <a:t>xuống</a:t>
            </a:r>
            <a:r>
              <a:rPr lang="en-US" sz="3200" smtClean="0">
                <a:latin typeface="+mj-lt"/>
              </a:rPr>
              <a:t> </a:t>
            </a:r>
            <a:r>
              <a:rPr lang="vi-VN" sz="3200">
                <a:latin typeface="+mj-lt"/>
              </a:rPr>
              <a:t>của phao tác động đóng mở van cấp lỏng cho bình bay hơi</a:t>
            </a:r>
            <a:r>
              <a:rPr lang="vi-VN" sz="3200" smtClean="0">
                <a:latin typeface="+mj-lt"/>
              </a:rPr>
              <a:t>.</a:t>
            </a:r>
            <a:endParaRPr lang="en-US" sz="3200" smtClean="0">
              <a:latin typeface="+mj-lt"/>
            </a:endParaRPr>
          </a:p>
          <a:p>
            <a:pPr marL="457200" indent="-457200">
              <a:lnSpc>
                <a:spcPct val="150000"/>
              </a:lnSpc>
              <a:buFontTx/>
              <a:buChar char="-"/>
            </a:pPr>
            <a:r>
              <a:rPr lang="vi-VN" sz="3200" smtClean="0">
                <a:latin typeface="+mj-lt"/>
              </a:rPr>
              <a:t>Khi </a:t>
            </a:r>
            <a:r>
              <a:rPr lang="vi-VN" sz="3200">
                <a:latin typeface="+mj-lt"/>
              </a:rPr>
              <a:t>mức lỏng tăng, phao đóng bớt van cấp lỏng và khi mức lỏng giảm, phao mở rộng cho lỏng vào nhiều hơn. </a:t>
            </a:r>
            <a:r>
              <a:rPr lang="vi-VN" sz="3200" smtClean="0">
                <a:latin typeface="+mj-lt"/>
              </a:rPr>
              <a:t> </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9279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994610" y="3086492"/>
            <a:ext cx="9858784" cy="1569660"/>
          </a:xfrm>
          <a:prstGeom prst="rect">
            <a:avLst/>
          </a:prstGeom>
        </p:spPr>
        <p:txBody>
          <a:bodyPr wrap="square">
            <a:spAutoFit/>
          </a:bodyPr>
          <a:lstStyle/>
          <a:p>
            <a:pPr marL="457200" indent="-457200">
              <a:lnSpc>
                <a:spcPct val="150000"/>
              </a:lnSpc>
              <a:buFontTx/>
              <a:buChar char="-"/>
            </a:pPr>
            <a:r>
              <a:rPr lang="vi-VN" sz="3200" smtClean="0">
                <a:latin typeface="+mj-lt"/>
              </a:rPr>
              <a:t>Phao </a:t>
            </a:r>
            <a:r>
              <a:rPr lang="vi-VN" sz="3200">
                <a:latin typeface="+mj-lt"/>
              </a:rPr>
              <a:t>thường được bố trí ngang hàng ống thứ hai hoặc thứ ba của bình tính từ trên xuống</a:t>
            </a:r>
            <a:r>
              <a:rPr lang="vi-VN" sz="3200" smtClean="0">
                <a:latin typeface="+mj-lt"/>
              </a:rPr>
              <a:t>.</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61868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20</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1 </a:t>
            </a:r>
            <a:r>
              <a:rPr lang="en-US" altLang="en-US" sz="3200" b="1" smtClean="0">
                <a:latin typeface="Garamond" panose="02020404030301010803" pitchFamily="18" charset="0"/>
              </a:rPr>
              <a:t>: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có thể sử dụng </a:t>
            </a:r>
            <a:r>
              <a:rPr lang="en-US" altLang="en-US" sz="3200" smtClean="0">
                <a:latin typeface="Times New Roman" panose="02020603050405020304" pitchFamily="18" charset="0"/>
                <a:cs typeface="Times New Roman" panose="02020603050405020304" pitchFamily="18" charset="0"/>
              </a:rPr>
              <a:t>:</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Rơ le cao áp </a:t>
            </a:r>
            <a:r>
              <a:rPr lang="en-US" altLang="en-US" sz="3200">
                <a:latin typeface="Times New Roman" panose="02020603050405020304" pitchFamily="18" charset="0"/>
                <a:cs typeface="Times New Roman" panose="02020603050405020304" pitchFamily="18" charset="0"/>
              </a:rPr>
              <a:t>để  </a:t>
            </a:r>
            <a:r>
              <a:rPr lang="en-US" altLang="en-US" sz="3200" smtClean="0">
                <a:latin typeface="Times New Roman" panose="02020603050405020304" pitchFamily="18" charset="0"/>
                <a:cs typeface="Times New Roman" panose="02020603050405020304" pitchFamily="18" charset="0"/>
              </a:rPr>
              <a:t>đóng, </a:t>
            </a:r>
            <a:r>
              <a:rPr lang="en-US" altLang="en-US" sz="3200">
                <a:latin typeface="Times New Roman" panose="02020603050405020304" pitchFamily="18" charset="0"/>
                <a:cs typeface="Times New Roman" panose="02020603050405020304" pitchFamily="18" charset="0"/>
              </a:rPr>
              <a:t>mở van </a:t>
            </a:r>
            <a:r>
              <a:rPr lang="en-US" altLang="en-US" sz="3200" smtClean="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Rơ le </a:t>
            </a:r>
            <a:r>
              <a:rPr lang="en-US" altLang="en-US" sz="3200" smtClean="0">
                <a:latin typeface="Times New Roman" panose="02020603050405020304" pitchFamily="18" charset="0"/>
                <a:cs typeface="Times New Roman" panose="02020603050405020304" pitchFamily="18" charset="0"/>
              </a:rPr>
              <a:t>thấp </a:t>
            </a:r>
            <a:r>
              <a:rPr lang="en-US" altLang="en-US" sz="3200">
                <a:latin typeface="Times New Roman" panose="02020603050405020304" pitchFamily="18" charset="0"/>
                <a:cs typeface="Times New Roman" panose="02020603050405020304" pitchFamily="18" charset="0"/>
              </a:rPr>
              <a:t>áp để  đóng mở van </a:t>
            </a:r>
            <a:r>
              <a:rPr lang="en-US" altLang="en-US" sz="3200" smtClean="0">
                <a:latin typeface="Times New Roman" panose="02020603050405020304" pitchFamily="18" charset="0"/>
                <a:cs typeface="Times New Roman" panose="02020603050405020304" pitchFamily="18" charset="0"/>
              </a:rPr>
              <a:t>1 chiều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Rơ le </a:t>
            </a:r>
            <a:r>
              <a:rPr lang="en-US" altLang="en-US" sz="3200" smtClean="0">
                <a:latin typeface="Times New Roman" panose="02020603050405020304" pitchFamily="18" charset="0"/>
                <a:cs typeface="Times New Roman" panose="02020603050405020304" pitchFamily="18" charset="0"/>
              </a:rPr>
              <a:t>hiệu nhiệt độ để đóng mở van điện từ. </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để  đóng mở van </a:t>
            </a:r>
            <a:r>
              <a:rPr lang="en-US" altLang="en-US" sz="3200" smtClean="0">
                <a:latin typeface="Times New Roman" panose="02020603050405020304" pitchFamily="18" charset="0"/>
                <a:cs typeface="Times New Roman" panose="02020603050405020304" pitchFamily="18" charset="0"/>
              </a:rPr>
              <a:t>điều áp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852457" y="406353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60325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21</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2 :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Rơ le hiệu nhiệt độ</a:t>
            </a:r>
            <a:r>
              <a:rPr lang="en-US" altLang="en-US" sz="3200" smtClean="0">
                <a:latin typeface="Times New Roman" panose="02020603050405020304" pitchFamily="18" charset="0"/>
                <a:cs typeface="Times New Roman" panose="02020603050405020304" pitchFamily="18" charset="0"/>
              </a:rPr>
              <a:t>. Nhiệm vụ của </a:t>
            </a:r>
            <a:r>
              <a:rPr lang="en-US" altLang="en-US" sz="3200">
                <a:latin typeface="Times New Roman" panose="02020603050405020304" pitchFamily="18" charset="0"/>
                <a:cs typeface="Times New Roman" panose="02020603050405020304" pitchFamily="18" charset="0"/>
              </a:rPr>
              <a:t>Rơ le hiệu nhiệt </a:t>
            </a:r>
            <a:r>
              <a:rPr lang="en-US" altLang="en-US" sz="3200" smtClean="0">
                <a:latin typeface="Times New Roman" panose="02020603050405020304" pitchFamily="18" charset="0"/>
                <a:cs typeface="Times New Roman" panose="02020603050405020304" pitchFamily="18" charset="0"/>
              </a:rPr>
              <a:t>độ là để đóng mở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a:t>
            </a:r>
            <a:r>
              <a:rPr lang="en-US" altLang="en-US" sz="3200" smtClean="0">
                <a:latin typeface="Times New Roman" panose="02020603050405020304" pitchFamily="18" charset="0"/>
                <a:cs typeface="Times New Roman" panose="02020603050405020304" pitchFamily="18" charset="0"/>
              </a:rPr>
              <a:t>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a:t>
            </a:r>
            <a:r>
              <a:rPr lang="en-US" altLang="en-US" sz="3200" smtClean="0">
                <a:latin typeface="Times New Roman" panose="02020603050405020304" pitchFamily="18" charset="0"/>
                <a:cs typeface="Times New Roman" panose="02020603050405020304" pitchFamily="18" charset="0"/>
              </a:rPr>
              <a:t>điện từ nằm </a:t>
            </a:r>
            <a:r>
              <a:rPr lang="en-US" altLang="en-US" sz="3200">
                <a:latin typeface="Times New Roman" panose="02020603050405020304" pitchFamily="18" charset="0"/>
                <a:cs typeface="Times New Roman" panose="02020603050405020304" pitchFamily="18" charset="0"/>
              </a:rPr>
              <a:t>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044103" y="4981698"/>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411552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22</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3 :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Rơ le hiệu nhiệt độ</a:t>
            </a:r>
            <a:r>
              <a:rPr lang="en-US" altLang="en-US" sz="3200" smtClean="0">
                <a:latin typeface="Times New Roman" panose="02020603050405020304" pitchFamily="18" charset="0"/>
                <a:cs typeface="Times New Roman" panose="02020603050405020304" pitchFamily="18" charset="0"/>
              </a:rPr>
              <a:t>. Khi độ quá nhiệt của  hệ thống giảm thì </a:t>
            </a:r>
            <a:r>
              <a:rPr lang="en-US" altLang="en-US" sz="3200">
                <a:latin typeface="Times New Roman" panose="02020603050405020304" pitchFamily="18" charset="0"/>
                <a:cs typeface="Times New Roman" panose="02020603050405020304" pitchFamily="18" charset="0"/>
              </a:rPr>
              <a:t>Rơ le hiệu nhiệt độ </a:t>
            </a:r>
            <a:r>
              <a:rPr lang="en-US" altLang="en-US" sz="3200" smtClean="0">
                <a:latin typeface="Times New Roman" panose="02020603050405020304" pitchFamily="18" charset="0"/>
                <a:cs typeface="Times New Roman" panose="02020603050405020304" pitchFamily="18" charset="0"/>
              </a:rPr>
              <a:t>sẽ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Đóng điện cho van 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Đóng điện cho </a:t>
            </a: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Ngắt </a:t>
            </a:r>
            <a:r>
              <a:rPr lang="en-US" altLang="en-US" sz="3200">
                <a:latin typeface="Times New Roman" panose="02020603050405020304" pitchFamily="18" charset="0"/>
                <a:cs typeface="Times New Roman" panose="02020603050405020304" pitchFamily="18" charset="0"/>
              </a:rPr>
              <a:t>điện cho </a:t>
            </a: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Ngắt điện </a:t>
            </a:r>
            <a:r>
              <a:rPr lang="en-US" altLang="en-US" sz="3200">
                <a:latin typeface="Times New Roman" panose="02020603050405020304" pitchFamily="18" charset="0"/>
                <a:cs typeface="Times New Roman" panose="02020603050405020304" pitchFamily="18" charset="0"/>
              </a:rPr>
              <a:t>cho van </a:t>
            </a:r>
            <a:r>
              <a:rPr lang="en-US" altLang="en-US" sz="3200" smtClean="0">
                <a:latin typeface="Times New Roman" panose="02020603050405020304" pitchFamily="18" charset="0"/>
                <a:cs typeface="Times New Roman" panose="02020603050405020304" pitchFamily="18" charset="0"/>
              </a:rPr>
              <a:t>điện từ nằm </a:t>
            </a:r>
            <a:r>
              <a:rPr lang="en-US" altLang="en-US" sz="3200">
                <a:latin typeface="Times New Roman" panose="02020603050405020304" pitchFamily="18" charset="0"/>
                <a:cs typeface="Times New Roman" panose="02020603050405020304" pitchFamily="18" charset="0"/>
              </a:rPr>
              <a:t>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9272199" y="5063031"/>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3: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828679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4 : </a:t>
            </a:r>
            <a:r>
              <a:rPr lang="en-US" altLang="en-US" sz="3200">
                <a:latin typeface="Times New Roman" panose="02020603050405020304" pitchFamily="18" charset="0"/>
                <a:cs typeface="Times New Roman" panose="02020603050405020304" pitchFamily="18" charset="0"/>
              </a:rPr>
              <a:t>Khi cấp lỏng cho Bình bay hơi </a:t>
            </a:r>
            <a:r>
              <a:rPr lang="en-US" altLang="en-US" sz="3200" b="1">
                <a:latin typeface="Times New Roman" panose="02020603050405020304" pitchFamily="18" charset="0"/>
                <a:cs typeface="Times New Roman" panose="02020603050405020304" pitchFamily="18" charset="0"/>
              </a:rPr>
              <a:t>theo </a:t>
            </a:r>
            <a:r>
              <a:rPr lang="en-US" altLang="en-US" sz="3200" b="1" smtClean="0">
                <a:latin typeface="Times New Roman" panose="02020603050405020304" pitchFamily="18" charset="0"/>
                <a:cs typeface="Times New Roman" panose="02020603050405020304" pitchFamily="18" charset="0"/>
              </a:rPr>
              <a:t>mức lỏng.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phao.</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3674618" y="4560755"/>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4: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62062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993139"/>
            <a:ext cx="9756340" cy="4267835"/>
          </a:xfrm>
        </p:spPr>
        <p:txBody>
          <a:bodyPr>
            <a:normAutofit fontScale="925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13</a:t>
            </a:r>
            <a:endParaRPr lang="pt-BR" altLang="en-US" sz="4800" b="1" dirty="0">
              <a:solidFill>
                <a:srgbClr val="FF0000"/>
              </a:solidFill>
            </a:endParaRPr>
          </a:p>
          <a:p>
            <a:pPr>
              <a:lnSpc>
                <a:spcPct val="170000"/>
              </a:lnSpc>
            </a:pPr>
            <a:r>
              <a:rPr lang="pt-BR" sz="3600" b="1" smtClean="0">
                <a:solidFill>
                  <a:srgbClr val="FFFF00"/>
                </a:solidFill>
                <a:effectLst/>
              </a:rPr>
              <a:t>CHƯƠNG 4: </a:t>
            </a:r>
            <a:r>
              <a:rPr lang="pt-BR" sz="3600" b="1">
                <a:solidFill>
                  <a:srgbClr val="FFFF00"/>
                </a:solidFill>
                <a:effectLst/>
              </a:rPr>
              <a:t>TỰ ĐỘNG HÓA THIẾT BỊ </a:t>
            </a:r>
            <a:r>
              <a:rPr lang="en-US" sz="3600" b="1" smtClean="0">
                <a:solidFill>
                  <a:srgbClr val="FFFF00"/>
                </a:solidFill>
                <a:effectLst/>
              </a:rPr>
              <a:t>BAY HƠI</a:t>
            </a:r>
            <a:endParaRPr lang="en-US" sz="3600">
              <a:solidFill>
                <a:srgbClr val="FFFF00"/>
              </a:solidFill>
              <a:effectLst/>
            </a:endParaRPr>
          </a:p>
          <a:p>
            <a:pPr>
              <a:lnSpc>
                <a:spcPct val="170000"/>
              </a:lnSpc>
              <a:buNone/>
              <a:defRPr/>
            </a:pPr>
            <a:r>
              <a:rPr lang="en-US" sz="3200" b="1" smtClean="0">
                <a:solidFill>
                  <a:srgbClr val="FFFF00"/>
                </a:solidFill>
              </a:rPr>
              <a:t>   </a:t>
            </a:r>
            <a:r>
              <a:rPr lang="vi-VN" sz="3200" b="1" smtClean="0">
                <a:solidFill>
                  <a:srgbClr val="00B050"/>
                </a:solidFill>
              </a:rPr>
              <a:t>4.2.</a:t>
            </a:r>
            <a:r>
              <a:rPr lang="en-US" sz="3200" b="1" smtClean="0">
                <a:solidFill>
                  <a:srgbClr val="00B050"/>
                </a:solidFill>
              </a:rPr>
              <a:t>5</a:t>
            </a:r>
            <a:r>
              <a:rPr lang="vi-VN" sz="3200" b="1" smtClean="0">
                <a:solidFill>
                  <a:srgbClr val="00B050"/>
                </a:solidFill>
              </a:rPr>
              <a:t>. </a:t>
            </a:r>
            <a:r>
              <a:rPr lang="vi-VN" sz="3200" b="1">
                <a:solidFill>
                  <a:srgbClr val="00B050"/>
                </a:solidFill>
              </a:rPr>
              <a:t>MỘT SỐ SƠ ĐỒ CẤP LỎNG THIẾT BỊ BAY HƠI </a:t>
            </a:r>
            <a:r>
              <a:rPr lang="en-US" sz="3200" b="1" smtClean="0">
                <a:solidFill>
                  <a:srgbClr val="00B050"/>
                </a:solidFill>
              </a:rPr>
              <a:t>    </a:t>
            </a:r>
            <a:endParaRPr lang="en-US" altLang="en-US" sz="2200" dirty="0">
              <a:solidFill>
                <a:srgbClr val="00B050"/>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24</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a:t>
            </a:r>
            <a:r>
              <a:rPr lang="en-US" smtClean="0"/>
              <a:t>12</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961</TotalTime>
  <Words>2160</Words>
  <Application>Microsoft Office PowerPoint</Application>
  <PresentationFormat>Custom</PresentationFormat>
  <Paragraphs>288</Paragraphs>
  <Slides>24</Slides>
  <Notes>23</Notes>
  <HiddenSlides>0</HiddenSlides>
  <MMClips>0</MMClips>
  <ScaleCrop>false</ScaleCrop>
  <HeadingPairs>
    <vt:vector size="4" baseType="variant">
      <vt:variant>
        <vt:lpstr>Theme</vt:lpstr>
      </vt:variant>
      <vt:variant>
        <vt:i4>4</vt:i4>
      </vt:variant>
      <vt:variant>
        <vt:lpstr>Slide Titles</vt:lpstr>
      </vt:variant>
      <vt:variant>
        <vt:i4>24</vt:i4>
      </vt:variant>
    </vt:vector>
  </HeadingPairs>
  <TitlesOfParts>
    <vt:vector size="28" baseType="lpstr">
      <vt:lpstr>Circuit</vt:lpstr>
      <vt:lpstr>Mesh</vt:lpstr>
      <vt:lpstr>Facet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73</cp:revision>
  <dcterms:created xsi:type="dcterms:W3CDTF">2020-06-18T12:47:05Z</dcterms:created>
  <dcterms:modified xsi:type="dcterms:W3CDTF">2020-07-28T05:07:30Z</dcterms:modified>
</cp:coreProperties>
</file>